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4"/>
  </p:notesMasterIdLst>
  <p:sldIdLst>
    <p:sldId id="257" r:id="rId2"/>
    <p:sldId id="258" r:id="rId3"/>
    <p:sldId id="303" r:id="rId4"/>
    <p:sldId id="304" r:id="rId5"/>
    <p:sldId id="305" r:id="rId6"/>
    <p:sldId id="306" r:id="rId7"/>
    <p:sldId id="307" r:id="rId8"/>
    <p:sldId id="308" r:id="rId9"/>
    <p:sldId id="309" r:id="rId10"/>
    <p:sldId id="268" r:id="rId11"/>
    <p:sldId id="269" r:id="rId12"/>
    <p:sldId id="270" r:id="rId13"/>
    <p:sldId id="271" r:id="rId14"/>
    <p:sldId id="289" r:id="rId15"/>
    <p:sldId id="290" r:id="rId16"/>
    <p:sldId id="272" r:id="rId17"/>
    <p:sldId id="283" r:id="rId18"/>
    <p:sldId id="287" r:id="rId19"/>
    <p:sldId id="286" r:id="rId20"/>
    <p:sldId id="310" r:id="rId21"/>
    <p:sldId id="281" r:id="rId22"/>
    <p:sldId id="288" r:id="rId23"/>
    <p:sldId id="301" r:id="rId24"/>
    <p:sldId id="293" r:id="rId25"/>
    <p:sldId id="299" r:id="rId26"/>
    <p:sldId id="292" r:id="rId27"/>
    <p:sldId id="298" r:id="rId28"/>
    <p:sldId id="300" r:id="rId29"/>
    <p:sldId id="294" r:id="rId30"/>
    <p:sldId id="302" r:id="rId31"/>
    <p:sldId id="295" r:id="rId32"/>
    <p:sldId id="29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3" autoAdjust="0"/>
    <p:restoredTop sz="94660"/>
  </p:normalViewPr>
  <p:slideViewPr>
    <p:cSldViewPr snapToGrid="0">
      <p:cViewPr varScale="1">
        <p:scale>
          <a:sx n="45" d="100"/>
          <a:sy n="45" d="100"/>
        </p:scale>
        <p:origin x="7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B09A20-D97D-421C-903B-3D6E52DC3C65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B39D00-78B6-43EB-B5A6-5B0964EC9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95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39D00-78B6-43EB-B5A6-5B0964EC93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9511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39D00-78B6-43EB-B5A6-5B0964EC931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39D00-78B6-43EB-B5A6-5B0964EC931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43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39D00-78B6-43EB-B5A6-5B0964EC931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413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39D00-78B6-43EB-B5A6-5B0964EC931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876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39D00-78B6-43EB-B5A6-5B0964EC931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6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39D00-78B6-43EB-B5A6-5B0964EC931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612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39D00-78B6-43EB-B5A6-5B0964EC931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19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39D00-78B6-43EB-B5A6-5B0964EC931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518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39D00-78B6-43EB-B5A6-5B0964EC931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47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39D00-78B6-43EB-B5A6-5B0964EC931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11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39D00-78B6-43EB-B5A6-5B0964EC931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869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0BB20C66-CEF5-4234-9E0B-72E58ADD49E1}" type="datetime1">
              <a:rPr lang="en-US" smtClean="0"/>
              <a:t>5/3/2020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accent1"/>
                </a:solidFill>
              </a:defRPr>
            </a:lvl1pPr>
          </a:lstStyle>
          <a:p>
            <a:fld id="{CC3A0D04-8389-4AF4-9503-215DC261EB4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946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695C-6471-4CD8-ABC6-906BF936C380}" type="datetime1">
              <a:rPr lang="en-US" smtClean="0"/>
              <a:t>5/3/2020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A0D04-8389-4AF4-9503-215DC261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516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0F52808A-FCC9-489F-8DF9-42D1F2468D96}" type="datetime1">
              <a:rPr lang="en-US" smtClean="0"/>
              <a:t>5/3/2020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CC3A0D04-8389-4AF4-9503-215DC261EB4F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95740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2DA7B-4ABB-4E13-B903-7E618F072AAC}" type="datetime1">
              <a:rPr lang="en-US" smtClean="0"/>
              <a:t>5/3/2020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A0D04-8389-4AF4-9503-215DC261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863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fld id="{46CEA8A0-8CD9-4FEC-B3C5-D570D2296FA3}" type="datetime1">
              <a:rPr lang="en-US" smtClean="0"/>
              <a:t>5/3/2020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C3A0D04-8389-4AF4-9503-215DC261EB4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2950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6FEAB-E094-4815-A90D-D8E7FDD3D94F}" type="datetime1">
              <a:rPr lang="en-US" smtClean="0"/>
              <a:t>5/3/2020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A0D04-8389-4AF4-9503-215DC261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459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F79F8-AAD4-4CA4-B92C-1EB960D11F48}" type="datetime1">
              <a:rPr lang="en-US" smtClean="0"/>
              <a:t>5/3/2020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A0D04-8389-4AF4-9503-215DC261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098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29879-54A3-4932-8616-03F05337FC43}" type="datetime1">
              <a:rPr lang="en-US" smtClean="0"/>
              <a:t>5/3/2020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A0D04-8389-4AF4-9503-215DC261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629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B9B25-3612-41A0-8F1F-8AD55E4C069F}" type="datetime1">
              <a:rPr lang="en-US" smtClean="0"/>
              <a:t>5/3/2020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A0D04-8389-4AF4-9503-215DC261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521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4ACEB-33F9-4997-8195-94A662170F0A}" type="datetime1">
              <a:rPr lang="en-US" smtClean="0"/>
              <a:t>5/3/2020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A0D04-8389-4AF4-9503-215DC261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938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623C4-57FE-4691-B2C3-67F914AC1CBA}" type="datetime1">
              <a:rPr lang="en-US" smtClean="0"/>
              <a:t>5/3/2020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A0D04-8389-4AF4-9503-215DC261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25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accent1"/>
                </a:solidFill>
                <a:latin typeface="+mj-lt"/>
              </a:defRPr>
            </a:lvl1pPr>
          </a:lstStyle>
          <a:p>
            <a:fld id="{03FC150A-5BCC-4185-9A87-E89C9A9A32CF}" type="datetime1">
              <a:rPr lang="en-US" smtClean="0"/>
              <a:t>5/3/2020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accent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CC3A0D04-8389-4AF4-9503-215DC261EB4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955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Main/ArduinoBoardUno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Main/ArduinoBoardUno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7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9.png"/><Relationship Id="rId5" Type="http://schemas.openxmlformats.org/officeDocument/2006/relationships/image" Target="../media/image7.jpg"/><Relationship Id="rId4" Type="http://schemas.openxmlformats.org/officeDocument/2006/relationships/notesSlide" Target="../notesSlides/notesSlide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9.png"/><Relationship Id="rId4" Type="http://schemas.openxmlformats.org/officeDocument/2006/relationships/image" Target="../media/image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9.png"/><Relationship Id="rId4" Type="http://schemas.openxmlformats.org/officeDocument/2006/relationships/image" Target="../media/image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946151">
            <a:off x="6513727" y="1261900"/>
            <a:ext cx="5610779" cy="4278094"/>
          </a:xfrm>
          <a:prstGeom prst="rect">
            <a:avLst/>
          </a:prstGeom>
          <a:noFill/>
          <a:ln>
            <a:noFill/>
          </a:ln>
          <a:effectLst>
            <a:outerShdw dist="127000" dir="6480000" algn="ctr" rotWithShape="0">
              <a:srgbClr val="000000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8000" b="1" i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First</a:t>
            </a:r>
            <a:r>
              <a:rPr lang="en-US" sz="8800" b="1" i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88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Arduino </a:t>
            </a:r>
            <a:r>
              <a:rPr lang="en-US" sz="9600" b="1" i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Project</a:t>
            </a:r>
            <a:endParaRPr lang="en-US" sz="9600" b="1" i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961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5"/>
          </a:solidFill>
          <a:ln>
            <a:solidFill>
              <a:schemeClr val="lt1">
                <a:satMod val="15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What is Arduino?</a:t>
            </a:r>
            <a:endParaRPr lang="en-US" sz="60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784840" y="1832537"/>
            <a:ext cx="10592898" cy="39703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Arduino is an open-source electronics platform based on easy-to-use hardware and software.</a:t>
            </a:r>
          </a:p>
          <a:p>
            <a:endParaRPr lang="en-US" sz="3600" b="1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Arduino boards are able to read inputs - light on a sensor, a finger on a button, or a Twitter message - and turn it into an output - activating a motor, turning on an LED, publishing something online.</a:t>
            </a:r>
            <a:endParaRPr lang="en-US" sz="3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368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5"/>
          </a:solidFill>
          <a:ln>
            <a:solidFill>
              <a:schemeClr val="lt1">
                <a:satMod val="15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Why Arduino?</a:t>
            </a:r>
            <a:endParaRPr lang="en-US" sz="60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3089396" y="1971675"/>
            <a:ext cx="9102604" cy="286232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Inexpensive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Cross-platform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Simple, clear programming environment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Open source and extensible software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Open source and extensible hardware</a:t>
            </a:r>
          </a:p>
        </p:txBody>
      </p:sp>
    </p:spTree>
    <p:extLst>
      <p:ext uri="{BB962C8B-B14F-4D97-AF65-F5344CB8AC3E}">
        <p14:creationId xmlns:p14="http://schemas.microsoft.com/office/powerpoint/2010/main" val="167475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5"/>
          </a:solidFill>
          <a:ln>
            <a:solidFill>
              <a:schemeClr val="lt1">
                <a:satMod val="15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 </a:t>
            </a:r>
            <a:r>
              <a:rPr lang="en-US" sz="6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Arduino boards </a:t>
            </a:r>
            <a:endParaRPr lang="en-US" sz="60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5662"/>
            <a:ext cx="12192000" cy="584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1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5"/>
          </a:solidFill>
          <a:ln>
            <a:solidFill>
              <a:schemeClr val="lt1">
                <a:satMod val="15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 </a:t>
            </a:r>
            <a:r>
              <a:rPr lang="en-US" sz="6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Arduino boards </a:t>
            </a:r>
            <a:endParaRPr lang="en-US" sz="6000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300894"/>
              </p:ext>
            </p:extLst>
          </p:nvPr>
        </p:nvGraphicFramePr>
        <p:xfrm>
          <a:off x="0" y="1015663"/>
          <a:ext cx="12192012" cy="899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688">
                  <a:extLst>
                    <a:ext uri="{9D8B030D-6E8A-4147-A177-3AD203B41FA5}">
                      <a16:colId xmlns:a16="http://schemas.microsoft.com/office/drawing/2014/main" val="982615914"/>
                    </a:ext>
                  </a:extLst>
                </a:gridCol>
                <a:gridCol w="1300162">
                  <a:extLst>
                    <a:ext uri="{9D8B030D-6E8A-4147-A177-3AD203B41FA5}">
                      <a16:colId xmlns:a16="http://schemas.microsoft.com/office/drawing/2014/main" val="3818749854"/>
                    </a:ext>
                  </a:extLst>
                </a:gridCol>
                <a:gridCol w="2043113">
                  <a:extLst>
                    <a:ext uri="{9D8B030D-6E8A-4147-A177-3AD203B41FA5}">
                      <a16:colId xmlns:a16="http://schemas.microsoft.com/office/drawing/2014/main" val="880082704"/>
                    </a:ext>
                  </a:extLst>
                </a:gridCol>
                <a:gridCol w="942976">
                  <a:extLst>
                    <a:ext uri="{9D8B030D-6E8A-4147-A177-3AD203B41FA5}">
                      <a16:colId xmlns:a16="http://schemas.microsoft.com/office/drawing/2014/main" val="1608862566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70435646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3859629936"/>
                    </a:ext>
                  </a:extLst>
                </a:gridCol>
                <a:gridCol w="1243013">
                  <a:extLst>
                    <a:ext uri="{9D8B030D-6E8A-4147-A177-3AD203B41FA5}">
                      <a16:colId xmlns:a16="http://schemas.microsoft.com/office/drawing/2014/main" val="1642851912"/>
                    </a:ext>
                  </a:extLst>
                </a:gridCol>
                <a:gridCol w="1457326">
                  <a:extLst>
                    <a:ext uri="{9D8B030D-6E8A-4147-A177-3AD203B41FA5}">
                      <a16:colId xmlns:a16="http://schemas.microsoft.com/office/drawing/2014/main" val="1714419290"/>
                    </a:ext>
                  </a:extLst>
                </a:gridCol>
                <a:gridCol w="857247">
                  <a:extLst>
                    <a:ext uri="{9D8B030D-6E8A-4147-A177-3AD203B41FA5}">
                      <a16:colId xmlns:a16="http://schemas.microsoft.com/office/drawing/2014/main" val="3810143782"/>
                    </a:ext>
                  </a:extLst>
                </a:gridCol>
                <a:gridCol w="1147774">
                  <a:extLst>
                    <a:ext uri="{9D8B030D-6E8A-4147-A177-3AD203B41FA5}">
                      <a16:colId xmlns:a16="http://schemas.microsoft.com/office/drawing/2014/main" val="6609807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/>
                      <a:r>
                        <a:rPr lang="en-US" b="1">
                          <a:solidFill>
                            <a:srgbClr val="434F54"/>
                          </a:solidFill>
                          <a:effectLst/>
                          <a:latin typeface="typoninesans regular 18"/>
                        </a:rPr>
                        <a:t>Name</a:t>
                      </a:r>
                      <a:br>
                        <a:rPr lang="en-US" b="1">
                          <a:solidFill>
                            <a:srgbClr val="434F54"/>
                          </a:solidFill>
                          <a:effectLst/>
                          <a:latin typeface="typoninesans regular 18"/>
                        </a:rPr>
                      </a:br>
                      <a:endParaRPr lang="en-US" b="1">
                        <a:solidFill>
                          <a:srgbClr val="434F54"/>
                        </a:solidFill>
                        <a:effectLst/>
                        <a:latin typeface="typoninesans regular 18"/>
                      </a:endParaRPr>
                    </a:p>
                  </a:txBody>
                  <a:tcPr marL="76200" marR="95250" marT="38100" marB="3810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>
                          <a:solidFill>
                            <a:srgbClr val="434F54"/>
                          </a:solidFill>
                          <a:effectLst/>
                          <a:latin typeface="typoninesans regular 18"/>
                        </a:rPr>
                        <a:t>Processor</a:t>
                      </a:r>
                      <a:br>
                        <a:rPr lang="en-US">
                          <a:solidFill>
                            <a:srgbClr val="434F54"/>
                          </a:solidFill>
                          <a:effectLst/>
                          <a:latin typeface="typoninesans regular 18"/>
                        </a:rPr>
                      </a:br>
                      <a:endParaRPr lang="en-US">
                        <a:solidFill>
                          <a:srgbClr val="434F54"/>
                        </a:solidFill>
                        <a:effectLst/>
                        <a:latin typeface="typoninesans regular 18"/>
                      </a:endParaRPr>
                    </a:p>
                  </a:txBody>
                  <a:tcPr marL="76200" marR="95250" marT="38100" marB="3810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>
                          <a:solidFill>
                            <a:srgbClr val="434F54"/>
                          </a:solidFill>
                          <a:effectLst/>
                          <a:latin typeface="typoninesans regular 18"/>
                        </a:rPr>
                        <a:t>Operating/Input</a:t>
                      </a:r>
                      <a:br>
                        <a:rPr lang="en-US">
                          <a:solidFill>
                            <a:srgbClr val="434F54"/>
                          </a:solidFill>
                          <a:effectLst/>
                          <a:latin typeface="typoninesans regular 18"/>
                        </a:rPr>
                      </a:br>
                      <a:r>
                        <a:rPr lang="en-US">
                          <a:solidFill>
                            <a:srgbClr val="434F54"/>
                          </a:solidFill>
                          <a:effectLst/>
                          <a:latin typeface="typoninesans regular 18"/>
                        </a:rPr>
                        <a:t>Voltage</a:t>
                      </a:r>
                      <a:br>
                        <a:rPr lang="en-US">
                          <a:solidFill>
                            <a:srgbClr val="434F54"/>
                          </a:solidFill>
                          <a:effectLst/>
                          <a:latin typeface="typoninesans regular 18"/>
                        </a:rPr>
                      </a:br>
                      <a:endParaRPr lang="en-US">
                        <a:solidFill>
                          <a:srgbClr val="434F54"/>
                        </a:solidFill>
                        <a:effectLst/>
                        <a:latin typeface="typoninesans regular 18"/>
                      </a:endParaRPr>
                    </a:p>
                  </a:txBody>
                  <a:tcPr marL="76200" marR="95250" marT="38100" marB="3810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>
                          <a:solidFill>
                            <a:srgbClr val="434F54"/>
                          </a:solidFill>
                          <a:effectLst/>
                          <a:latin typeface="typoninesans regular 18"/>
                        </a:rPr>
                        <a:t>CPU Speed</a:t>
                      </a:r>
                      <a:br>
                        <a:rPr lang="en-US">
                          <a:solidFill>
                            <a:srgbClr val="434F54"/>
                          </a:solidFill>
                          <a:effectLst/>
                          <a:latin typeface="typoninesans regular 18"/>
                        </a:rPr>
                      </a:br>
                      <a:endParaRPr lang="en-US">
                        <a:solidFill>
                          <a:srgbClr val="434F54"/>
                        </a:solidFill>
                        <a:effectLst/>
                        <a:latin typeface="typoninesans regular 18"/>
                      </a:endParaRPr>
                    </a:p>
                  </a:txBody>
                  <a:tcPr marL="76200" marR="95250" marT="38100" marB="3810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>
                          <a:solidFill>
                            <a:srgbClr val="434F54"/>
                          </a:solidFill>
                          <a:effectLst/>
                          <a:latin typeface="typoninesans regular 18"/>
                        </a:rPr>
                        <a:t>Analog In/Out</a:t>
                      </a:r>
                      <a:br>
                        <a:rPr lang="en-US" dirty="0">
                          <a:solidFill>
                            <a:srgbClr val="434F54"/>
                          </a:solidFill>
                          <a:effectLst/>
                          <a:latin typeface="typoninesans regular 18"/>
                        </a:rPr>
                      </a:br>
                      <a:endParaRPr lang="en-US" dirty="0">
                        <a:solidFill>
                          <a:srgbClr val="434F54"/>
                        </a:solidFill>
                        <a:effectLst/>
                        <a:latin typeface="typoninesans regular 18"/>
                      </a:endParaRPr>
                    </a:p>
                  </a:txBody>
                  <a:tcPr marL="76200" marR="95250" marT="38100" marB="3810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>
                          <a:solidFill>
                            <a:srgbClr val="434F54"/>
                          </a:solidFill>
                          <a:effectLst/>
                          <a:latin typeface="typoninesans regular 18"/>
                        </a:rPr>
                        <a:t>Digital IO/PWM</a:t>
                      </a:r>
                      <a:br>
                        <a:rPr lang="en-US" dirty="0">
                          <a:solidFill>
                            <a:srgbClr val="434F54"/>
                          </a:solidFill>
                          <a:effectLst/>
                          <a:latin typeface="typoninesans regular 18"/>
                        </a:rPr>
                      </a:br>
                      <a:endParaRPr lang="en-US" dirty="0">
                        <a:solidFill>
                          <a:srgbClr val="434F54"/>
                        </a:solidFill>
                        <a:effectLst/>
                        <a:latin typeface="typoninesans regular 18"/>
                      </a:endParaRPr>
                    </a:p>
                  </a:txBody>
                  <a:tcPr marL="76200" marR="95250" marT="38100" marB="3810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>
                          <a:solidFill>
                            <a:srgbClr val="434F54"/>
                          </a:solidFill>
                          <a:effectLst/>
                          <a:latin typeface="typoninesans regular 18"/>
                        </a:rPr>
                        <a:t>EEPROM [kB]</a:t>
                      </a:r>
                      <a:br>
                        <a:rPr lang="en-US">
                          <a:solidFill>
                            <a:srgbClr val="434F54"/>
                          </a:solidFill>
                          <a:effectLst/>
                          <a:latin typeface="typoninesans regular 18"/>
                        </a:rPr>
                      </a:br>
                      <a:endParaRPr lang="en-US">
                        <a:solidFill>
                          <a:srgbClr val="434F54"/>
                        </a:solidFill>
                        <a:effectLst/>
                        <a:latin typeface="typoninesans regular 18"/>
                      </a:endParaRPr>
                    </a:p>
                  </a:txBody>
                  <a:tcPr marL="76200" marR="95250" marT="38100" marB="3810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>
                          <a:solidFill>
                            <a:srgbClr val="434F54"/>
                          </a:solidFill>
                          <a:effectLst/>
                          <a:latin typeface="typoninesans regular 18"/>
                        </a:rPr>
                        <a:t>SRAM [kB]</a:t>
                      </a:r>
                      <a:br>
                        <a:rPr lang="en-US">
                          <a:solidFill>
                            <a:srgbClr val="434F54"/>
                          </a:solidFill>
                          <a:effectLst/>
                          <a:latin typeface="typoninesans regular 18"/>
                        </a:rPr>
                      </a:br>
                      <a:endParaRPr lang="en-US">
                        <a:solidFill>
                          <a:srgbClr val="434F54"/>
                        </a:solidFill>
                        <a:effectLst/>
                        <a:latin typeface="typoninesans regular 18"/>
                      </a:endParaRPr>
                    </a:p>
                  </a:txBody>
                  <a:tcPr marL="76200" marR="95250" marT="38100" marB="3810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>
                          <a:solidFill>
                            <a:srgbClr val="434F54"/>
                          </a:solidFill>
                          <a:effectLst/>
                          <a:latin typeface="typoninesans regular 18"/>
                        </a:rPr>
                        <a:t>Flash [kB]</a:t>
                      </a:r>
                      <a:br>
                        <a:rPr lang="en-US">
                          <a:solidFill>
                            <a:srgbClr val="434F54"/>
                          </a:solidFill>
                          <a:effectLst/>
                          <a:latin typeface="typoninesans regular 18"/>
                        </a:rPr>
                      </a:br>
                      <a:endParaRPr lang="en-US">
                        <a:solidFill>
                          <a:srgbClr val="434F54"/>
                        </a:solidFill>
                        <a:effectLst/>
                        <a:latin typeface="typoninesans regular 18"/>
                      </a:endParaRPr>
                    </a:p>
                  </a:txBody>
                  <a:tcPr marL="76200" marR="95250" marT="38100" marB="3810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>
                          <a:solidFill>
                            <a:srgbClr val="434F54"/>
                          </a:solidFill>
                          <a:effectLst/>
                          <a:latin typeface="typoninesans regular 18"/>
                        </a:rPr>
                        <a:t>USB</a:t>
                      </a:r>
                      <a:br>
                        <a:rPr lang="en-US" dirty="0">
                          <a:solidFill>
                            <a:srgbClr val="434F54"/>
                          </a:solidFill>
                          <a:effectLst/>
                          <a:latin typeface="typoninesans regular 18"/>
                        </a:rPr>
                      </a:br>
                      <a:endParaRPr lang="en-US" dirty="0">
                        <a:solidFill>
                          <a:srgbClr val="434F54"/>
                        </a:solidFill>
                        <a:effectLst/>
                        <a:latin typeface="typoninesans regular 18"/>
                      </a:endParaRPr>
                    </a:p>
                  </a:txBody>
                  <a:tcPr marL="76200" marR="95250" marT="38100" marB="3810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578419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021522"/>
              </p:ext>
            </p:extLst>
          </p:nvPr>
        </p:nvGraphicFramePr>
        <p:xfrm>
          <a:off x="0" y="1917026"/>
          <a:ext cx="12192011" cy="1013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688">
                  <a:extLst>
                    <a:ext uri="{9D8B030D-6E8A-4147-A177-3AD203B41FA5}">
                      <a16:colId xmlns:a16="http://schemas.microsoft.com/office/drawing/2014/main" val="982615914"/>
                    </a:ext>
                  </a:extLst>
                </a:gridCol>
                <a:gridCol w="1300162">
                  <a:extLst>
                    <a:ext uri="{9D8B030D-6E8A-4147-A177-3AD203B41FA5}">
                      <a16:colId xmlns:a16="http://schemas.microsoft.com/office/drawing/2014/main" val="3818749854"/>
                    </a:ext>
                  </a:extLst>
                </a:gridCol>
                <a:gridCol w="2043113">
                  <a:extLst>
                    <a:ext uri="{9D8B030D-6E8A-4147-A177-3AD203B41FA5}">
                      <a16:colId xmlns:a16="http://schemas.microsoft.com/office/drawing/2014/main" val="880082704"/>
                    </a:ext>
                  </a:extLst>
                </a:gridCol>
                <a:gridCol w="942976">
                  <a:extLst>
                    <a:ext uri="{9D8B030D-6E8A-4147-A177-3AD203B41FA5}">
                      <a16:colId xmlns:a16="http://schemas.microsoft.com/office/drawing/2014/main" val="1608862566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70435646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3859629936"/>
                    </a:ext>
                  </a:extLst>
                </a:gridCol>
                <a:gridCol w="1243013">
                  <a:extLst>
                    <a:ext uri="{9D8B030D-6E8A-4147-A177-3AD203B41FA5}">
                      <a16:colId xmlns:a16="http://schemas.microsoft.com/office/drawing/2014/main" val="1642851912"/>
                    </a:ext>
                  </a:extLst>
                </a:gridCol>
                <a:gridCol w="1457326">
                  <a:extLst>
                    <a:ext uri="{9D8B030D-6E8A-4147-A177-3AD203B41FA5}">
                      <a16:colId xmlns:a16="http://schemas.microsoft.com/office/drawing/2014/main" val="1714419290"/>
                    </a:ext>
                  </a:extLst>
                </a:gridCol>
                <a:gridCol w="871534">
                  <a:extLst>
                    <a:ext uri="{9D8B030D-6E8A-4147-A177-3AD203B41FA5}">
                      <a16:colId xmlns:a16="http://schemas.microsoft.com/office/drawing/2014/main" val="3810143782"/>
                    </a:ext>
                  </a:extLst>
                </a:gridCol>
                <a:gridCol w="1133486">
                  <a:extLst>
                    <a:ext uri="{9D8B030D-6E8A-4147-A177-3AD203B41FA5}">
                      <a16:colId xmlns:a16="http://schemas.microsoft.com/office/drawing/2014/main" val="660980746"/>
                    </a:ext>
                  </a:extLst>
                </a:gridCol>
              </a:tblGrid>
              <a:tr h="713759">
                <a:tc>
                  <a:txBody>
                    <a:bodyPr/>
                    <a:lstStyle/>
                    <a:p>
                      <a:pPr rtl="0"/>
                      <a:r>
                        <a:rPr lang="en-US" b="1" u="none" strike="noStrike" dirty="0">
                          <a:solidFill>
                            <a:schemeClr val="tx1"/>
                          </a:solidFill>
                          <a:effectLst/>
                          <a:latin typeface="typoninesans regular 18"/>
                          <a:hlinkClick r:id="rId3"/>
                        </a:rPr>
                        <a:t>Uno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  <a:latin typeface="typoninesans regular 18"/>
                        </a:rPr>
                        <a:t/>
                      </a:r>
                      <a:br>
                        <a:rPr lang="en-US" b="1" dirty="0">
                          <a:solidFill>
                            <a:schemeClr val="tx1"/>
                          </a:solidFill>
                          <a:effectLst/>
                          <a:latin typeface="typoninesans regular 18"/>
                        </a:rPr>
                      </a:br>
                      <a:endParaRPr lang="en-US" b="1" dirty="0">
                        <a:solidFill>
                          <a:schemeClr val="tx1"/>
                        </a:solidFill>
                        <a:effectLst/>
                        <a:latin typeface="typoninesans regular 18"/>
                      </a:endParaRPr>
                    </a:p>
                  </a:txBody>
                  <a:tcPr marL="76200" marR="76200" marT="95250" marB="9525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typoninesans regular 18"/>
                        </a:rPr>
                        <a:t>ATmega328P</a:t>
                      </a:r>
                      <a:br>
                        <a:rPr lang="en-US" dirty="0">
                          <a:solidFill>
                            <a:schemeClr val="tx1"/>
                          </a:solidFill>
                          <a:effectLst/>
                          <a:latin typeface="typoninesans regular 18"/>
                        </a:rPr>
                      </a:br>
                      <a:endParaRPr lang="en-US" dirty="0">
                        <a:solidFill>
                          <a:schemeClr val="tx1"/>
                        </a:solidFill>
                        <a:effectLst/>
                        <a:latin typeface="typoninesans regular 18"/>
                      </a:endParaRPr>
                    </a:p>
                  </a:txBody>
                  <a:tcPr marL="76200" marR="76200" marT="95250" marB="9525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typoninesans regular 18"/>
                        </a:rPr>
                        <a:t>5 V / 7-12 V</a:t>
                      </a:r>
                      <a:br>
                        <a:rPr lang="en-US" dirty="0">
                          <a:solidFill>
                            <a:schemeClr val="tx1"/>
                          </a:solidFill>
                          <a:effectLst/>
                          <a:latin typeface="typoninesans regular 18"/>
                        </a:rPr>
                      </a:br>
                      <a:endParaRPr lang="en-US" dirty="0">
                        <a:solidFill>
                          <a:schemeClr val="tx1"/>
                        </a:solidFill>
                        <a:effectLst/>
                        <a:latin typeface="typoninesans regular 18"/>
                      </a:endParaRPr>
                    </a:p>
                  </a:txBody>
                  <a:tcPr marL="76200" marR="76200" marT="95250" marB="9525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typoninesans regular 18"/>
                        </a:rPr>
                        <a:t>16 MHz</a:t>
                      </a:r>
                      <a:br>
                        <a:rPr lang="en-US" dirty="0">
                          <a:solidFill>
                            <a:schemeClr val="tx1"/>
                          </a:solidFill>
                          <a:effectLst/>
                          <a:latin typeface="typoninesans regular 18"/>
                        </a:rPr>
                      </a:br>
                      <a:endParaRPr lang="en-US" dirty="0">
                        <a:solidFill>
                          <a:schemeClr val="tx1"/>
                        </a:solidFill>
                        <a:effectLst/>
                        <a:latin typeface="typoninesans regular 18"/>
                      </a:endParaRPr>
                    </a:p>
                  </a:txBody>
                  <a:tcPr marL="76200" marR="76200" marT="95250" marB="9525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typoninesans regular 18"/>
                        </a:rPr>
                        <a:t>6/0</a:t>
                      </a:r>
                      <a:br>
                        <a:rPr lang="en-US" dirty="0">
                          <a:solidFill>
                            <a:schemeClr val="tx1"/>
                          </a:solidFill>
                          <a:effectLst/>
                          <a:latin typeface="typoninesans regular 18"/>
                        </a:rPr>
                      </a:br>
                      <a:endParaRPr lang="en-US" dirty="0">
                        <a:solidFill>
                          <a:schemeClr val="tx1"/>
                        </a:solidFill>
                        <a:effectLst/>
                        <a:latin typeface="typoninesans regular 18"/>
                      </a:endParaRPr>
                    </a:p>
                  </a:txBody>
                  <a:tcPr marL="76200" marR="76200" marT="95250" marB="9525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typoninesans regular 18"/>
                        </a:rPr>
                        <a:t>14/6</a:t>
                      </a:r>
                      <a:br>
                        <a:rPr lang="en-US" dirty="0">
                          <a:solidFill>
                            <a:schemeClr val="tx1"/>
                          </a:solidFill>
                          <a:effectLst/>
                          <a:latin typeface="typoninesans regular 18"/>
                        </a:rPr>
                      </a:br>
                      <a:endParaRPr lang="en-US" dirty="0">
                        <a:solidFill>
                          <a:schemeClr val="tx1"/>
                        </a:solidFill>
                        <a:effectLst/>
                        <a:latin typeface="typoninesans regular 18"/>
                      </a:endParaRPr>
                    </a:p>
                  </a:txBody>
                  <a:tcPr marL="76200" marR="76200" marT="95250" marB="9525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typoninesans regular 18"/>
                        </a:rPr>
                        <a:t>1</a:t>
                      </a:r>
                      <a:br>
                        <a:rPr lang="en-US" dirty="0">
                          <a:solidFill>
                            <a:schemeClr val="tx1"/>
                          </a:solidFill>
                          <a:effectLst/>
                          <a:latin typeface="typoninesans regular 18"/>
                        </a:rPr>
                      </a:br>
                      <a:endParaRPr lang="en-US" dirty="0">
                        <a:solidFill>
                          <a:schemeClr val="tx1"/>
                        </a:solidFill>
                        <a:effectLst/>
                        <a:latin typeface="typoninesans regular 18"/>
                      </a:endParaRPr>
                    </a:p>
                  </a:txBody>
                  <a:tcPr marL="76200" marR="76200" marT="95250" marB="9525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typoninesans regular 18"/>
                        </a:rPr>
                        <a:t>2</a:t>
                      </a:r>
                      <a:br>
                        <a:rPr lang="en-US" dirty="0">
                          <a:solidFill>
                            <a:schemeClr val="tx1"/>
                          </a:solidFill>
                          <a:effectLst/>
                          <a:latin typeface="typoninesans regular 18"/>
                        </a:rPr>
                      </a:br>
                      <a:endParaRPr lang="en-US" dirty="0">
                        <a:solidFill>
                          <a:schemeClr val="tx1"/>
                        </a:solidFill>
                        <a:effectLst/>
                        <a:latin typeface="typoninesans regular 18"/>
                      </a:endParaRPr>
                    </a:p>
                  </a:txBody>
                  <a:tcPr marL="76200" marR="76200" marT="95250" marB="9525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typoninesans regular 18"/>
                        </a:rPr>
                        <a:t>32</a:t>
                      </a:r>
                      <a:br>
                        <a:rPr lang="en-US" dirty="0">
                          <a:solidFill>
                            <a:schemeClr val="tx1"/>
                          </a:solidFill>
                          <a:effectLst/>
                          <a:latin typeface="typoninesans regular 18"/>
                        </a:rPr>
                      </a:br>
                      <a:endParaRPr lang="en-US" dirty="0">
                        <a:solidFill>
                          <a:schemeClr val="tx1"/>
                        </a:solidFill>
                        <a:effectLst/>
                        <a:latin typeface="typoninesans regular 18"/>
                      </a:endParaRPr>
                    </a:p>
                  </a:txBody>
                  <a:tcPr marL="76200" marR="76200" marT="95250" marB="9525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yponinesans regular 18"/>
                        </a:rPr>
                        <a:t>Regular</a:t>
                      </a:r>
                    </a:p>
                  </a:txBody>
                  <a:tcPr marL="76200" marR="76200" marT="95250" marB="9525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578419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887" y="2930486"/>
            <a:ext cx="6584226" cy="392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18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5"/>
          </a:solidFill>
          <a:ln>
            <a:solidFill>
              <a:schemeClr val="lt1">
                <a:satMod val="15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 </a:t>
            </a:r>
            <a:r>
              <a:rPr lang="en-US" sz="6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Arduino boards </a:t>
            </a:r>
            <a:endParaRPr lang="en-US" sz="6000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0" y="1015663"/>
          <a:ext cx="12192012" cy="899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688">
                  <a:extLst>
                    <a:ext uri="{9D8B030D-6E8A-4147-A177-3AD203B41FA5}">
                      <a16:colId xmlns:a16="http://schemas.microsoft.com/office/drawing/2014/main" val="982615914"/>
                    </a:ext>
                  </a:extLst>
                </a:gridCol>
                <a:gridCol w="1300162">
                  <a:extLst>
                    <a:ext uri="{9D8B030D-6E8A-4147-A177-3AD203B41FA5}">
                      <a16:colId xmlns:a16="http://schemas.microsoft.com/office/drawing/2014/main" val="3818749854"/>
                    </a:ext>
                  </a:extLst>
                </a:gridCol>
                <a:gridCol w="2043113">
                  <a:extLst>
                    <a:ext uri="{9D8B030D-6E8A-4147-A177-3AD203B41FA5}">
                      <a16:colId xmlns:a16="http://schemas.microsoft.com/office/drawing/2014/main" val="880082704"/>
                    </a:ext>
                  </a:extLst>
                </a:gridCol>
                <a:gridCol w="942976">
                  <a:extLst>
                    <a:ext uri="{9D8B030D-6E8A-4147-A177-3AD203B41FA5}">
                      <a16:colId xmlns:a16="http://schemas.microsoft.com/office/drawing/2014/main" val="1608862566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70435646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3859629936"/>
                    </a:ext>
                  </a:extLst>
                </a:gridCol>
                <a:gridCol w="1243013">
                  <a:extLst>
                    <a:ext uri="{9D8B030D-6E8A-4147-A177-3AD203B41FA5}">
                      <a16:colId xmlns:a16="http://schemas.microsoft.com/office/drawing/2014/main" val="1642851912"/>
                    </a:ext>
                  </a:extLst>
                </a:gridCol>
                <a:gridCol w="1457326">
                  <a:extLst>
                    <a:ext uri="{9D8B030D-6E8A-4147-A177-3AD203B41FA5}">
                      <a16:colId xmlns:a16="http://schemas.microsoft.com/office/drawing/2014/main" val="1714419290"/>
                    </a:ext>
                  </a:extLst>
                </a:gridCol>
                <a:gridCol w="857247">
                  <a:extLst>
                    <a:ext uri="{9D8B030D-6E8A-4147-A177-3AD203B41FA5}">
                      <a16:colId xmlns:a16="http://schemas.microsoft.com/office/drawing/2014/main" val="3810143782"/>
                    </a:ext>
                  </a:extLst>
                </a:gridCol>
                <a:gridCol w="1147774">
                  <a:extLst>
                    <a:ext uri="{9D8B030D-6E8A-4147-A177-3AD203B41FA5}">
                      <a16:colId xmlns:a16="http://schemas.microsoft.com/office/drawing/2014/main" val="6609807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/>
                      <a:r>
                        <a:rPr lang="en-US" b="1">
                          <a:solidFill>
                            <a:srgbClr val="434F54"/>
                          </a:solidFill>
                          <a:effectLst/>
                          <a:latin typeface="typoninesans regular 18"/>
                        </a:rPr>
                        <a:t>Name</a:t>
                      </a:r>
                      <a:br>
                        <a:rPr lang="en-US" b="1">
                          <a:solidFill>
                            <a:srgbClr val="434F54"/>
                          </a:solidFill>
                          <a:effectLst/>
                          <a:latin typeface="typoninesans regular 18"/>
                        </a:rPr>
                      </a:br>
                      <a:endParaRPr lang="en-US" b="1">
                        <a:solidFill>
                          <a:srgbClr val="434F54"/>
                        </a:solidFill>
                        <a:effectLst/>
                        <a:latin typeface="typoninesans regular 18"/>
                      </a:endParaRPr>
                    </a:p>
                  </a:txBody>
                  <a:tcPr marL="76200" marR="95250" marT="38100" marB="3810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>
                          <a:solidFill>
                            <a:srgbClr val="434F54"/>
                          </a:solidFill>
                          <a:effectLst/>
                          <a:latin typeface="typoninesans regular 18"/>
                        </a:rPr>
                        <a:t>Processor</a:t>
                      </a:r>
                      <a:br>
                        <a:rPr lang="en-US">
                          <a:solidFill>
                            <a:srgbClr val="434F54"/>
                          </a:solidFill>
                          <a:effectLst/>
                          <a:latin typeface="typoninesans regular 18"/>
                        </a:rPr>
                      </a:br>
                      <a:endParaRPr lang="en-US">
                        <a:solidFill>
                          <a:srgbClr val="434F54"/>
                        </a:solidFill>
                        <a:effectLst/>
                        <a:latin typeface="typoninesans regular 18"/>
                      </a:endParaRPr>
                    </a:p>
                  </a:txBody>
                  <a:tcPr marL="76200" marR="95250" marT="38100" marB="3810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>
                          <a:solidFill>
                            <a:srgbClr val="434F54"/>
                          </a:solidFill>
                          <a:effectLst/>
                          <a:latin typeface="typoninesans regular 18"/>
                        </a:rPr>
                        <a:t>Operating/Input</a:t>
                      </a:r>
                      <a:br>
                        <a:rPr lang="en-US">
                          <a:solidFill>
                            <a:srgbClr val="434F54"/>
                          </a:solidFill>
                          <a:effectLst/>
                          <a:latin typeface="typoninesans regular 18"/>
                        </a:rPr>
                      </a:br>
                      <a:r>
                        <a:rPr lang="en-US">
                          <a:solidFill>
                            <a:srgbClr val="434F54"/>
                          </a:solidFill>
                          <a:effectLst/>
                          <a:latin typeface="typoninesans regular 18"/>
                        </a:rPr>
                        <a:t>Voltage</a:t>
                      </a:r>
                      <a:br>
                        <a:rPr lang="en-US">
                          <a:solidFill>
                            <a:srgbClr val="434F54"/>
                          </a:solidFill>
                          <a:effectLst/>
                          <a:latin typeface="typoninesans regular 18"/>
                        </a:rPr>
                      </a:br>
                      <a:endParaRPr lang="en-US">
                        <a:solidFill>
                          <a:srgbClr val="434F54"/>
                        </a:solidFill>
                        <a:effectLst/>
                        <a:latin typeface="typoninesans regular 18"/>
                      </a:endParaRPr>
                    </a:p>
                  </a:txBody>
                  <a:tcPr marL="76200" marR="95250" marT="38100" marB="3810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>
                          <a:solidFill>
                            <a:srgbClr val="434F54"/>
                          </a:solidFill>
                          <a:effectLst/>
                          <a:latin typeface="typoninesans regular 18"/>
                        </a:rPr>
                        <a:t>CPU Speed</a:t>
                      </a:r>
                      <a:br>
                        <a:rPr lang="en-US">
                          <a:solidFill>
                            <a:srgbClr val="434F54"/>
                          </a:solidFill>
                          <a:effectLst/>
                          <a:latin typeface="typoninesans regular 18"/>
                        </a:rPr>
                      </a:br>
                      <a:endParaRPr lang="en-US">
                        <a:solidFill>
                          <a:srgbClr val="434F54"/>
                        </a:solidFill>
                        <a:effectLst/>
                        <a:latin typeface="typoninesans regular 18"/>
                      </a:endParaRPr>
                    </a:p>
                  </a:txBody>
                  <a:tcPr marL="76200" marR="95250" marT="38100" marB="3810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>
                          <a:solidFill>
                            <a:srgbClr val="434F54"/>
                          </a:solidFill>
                          <a:effectLst/>
                          <a:latin typeface="typoninesans regular 18"/>
                        </a:rPr>
                        <a:t>Analog In/Out</a:t>
                      </a:r>
                      <a:br>
                        <a:rPr lang="en-US" dirty="0">
                          <a:solidFill>
                            <a:srgbClr val="434F54"/>
                          </a:solidFill>
                          <a:effectLst/>
                          <a:latin typeface="typoninesans regular 18"/>
                        </a:rPr>
                      </a:br>
                      <a:endParaRPr lang="en-US" dirty="0">
                        <a:solidFill>
                          <a:srgbClr val="434F54"/>
                        </a:solidFill>
                        <a:effectLst/>
                        <a:latin typeface="typoninesans regular 18"/>
                      </a:endParaRPr>
                    </a:p>
                  </a:txBody>
                  <a:tcPr marL="76200" marR="95250" marT="38100" marB="3810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>
                          <a:solidFill>
                            <a:srgbClr val="434F54"/>
                          </a:solidFill>
                          <a:effectLst/>
                          <a:latin typeface="typoninesans regular 18"/>
                        </a:rPr>
                        <a:t>Digital IO/PWM</a:t>
                      </a:r>
                      <a:br>
                        <a:rPr lang="en-US" dirty="0">
                          <a:solidFill>
                            <a:srgbClr val="434F54"/>
                          </a:solidFill>
                          <a:effectLst/>
                          <a:latin typeface="typoninesans regular 18"/>
                        </a:rPr>
                      </a:br>
                      <a:endParaRPr lang="en-US" dirty="0">
                        <a:solidFill>
                          <a:srgbClr val="434F54"/>
                        </a:solidFill>
                        <a:effectLst/>
                        <a:latin typeface="typoninesans regular 18"/>
                      </a:endParaRPr>
                    </a:p>
                  </a:txBody>
                  <a:tcPr marL="76200" marR="95250" marT="38100" marB="3810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>
                          <a:solidFill>
                            <a:srgbClr val="434F54"/>
                          </a:solidFill>
                          <a:effectLst/>
                          <a:latin typeface="typoninesans regular 18"/>
                        </a:rPr>
                        <a:t>EEPROM [kB]</a:t>
                      </a:r>
                      <a:br>
                        <a:rPr lang="en-US">
                          <a:solidFill>
                            <a:srgbClr val="434F54"/>
                          </a:solidFill>
                          <a:effectLst/>
                          <a:latin typeface="typoninesans regular 18"/>
                        </a:rPr>
                      </a:br>
                      <a:endParaRPr lang="en-US">
                        <a:solidFill>
                          <a:srgbClr val="434F54"/>
                        </a:solidFill>
                        <a:effectLst/>
                        <a:latin typeface="typoninesans regular 18"/>
                      </a:endParaRPr>
                    </a:p>
                  </a:txBody>
                  <a:tcPr marL="76200" marR="95250" marT="38100" marB="3810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>
                          <a:solidFill>
                            <a:srgbClr val="434F54"/>
                          </a:solidFill>
                          <a:effectLst/>
                          <a:latin typeface="typoninesans regular 18"/>
                        </a:rPr>
                        <a:t>SRAM [kB]</a:t>
                      </a:r>
                      <a:br>
                        <a:rPr lang="en-US" dirty="0">
                          <a:solidFill>
                            <a:srgbClr val="434F54"/>
                          </a:solidFill>
                          <a:effectLst/>
                          <a:latin typeface="typoninesans regular 18"/>
                        </a:rPr>
                      </a:br>
                      <a:endParaRPr lang="en-US" dirty="0">
                        <a:solidFill>
                          <a:srgbClr val="434F54"/>
                        </a:solidFill>
                        <a:effectLst/>
                        <a:latin typeface="typoninesans regular 18"/>
                      </a:endParaRPr>
                    </a:p>
                  </a:txBody>
                  <a:tcPr marL="76200" marR="95250" marT="38100" marB="3810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>
                          <a:solidFill>
                            <a:srgbClr val="434F54"/>
                          </a:solidFill>
                          <a:effectLst/>
                          <a:latin typeface="typoninesans regular 18"/>
                        </a:rPr>
                        <a:t>Flash [kB]</a:t>
                      </a:r>
                      <a:br>
                        <a:rPr lang="en-US">
                          <a:solidFill>
                            <a:srgbClr val="434F54"/>
                          </a:solidFill>
                          <a:effectLst/>
                          <a:latin typeface="typoninesans regular 18"/>
                        </a:rPr>
                      </a:br>
                      <a:endParaRPr lang="en-US">
                        <a:solidFill>
                          <a:srgbClr val="434F54"/>
                        </a:solidFill>
                        <a:effectLst/>
                        <a:latin typeface="typoninesans regular 18"/>
                      </a:endParaRPr>
                    </a:p>
                  </a:txBody>
                  <a:tcPr marL="76200" marR="95250" marT="38100" marB="3810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>
                          <a:solidFill>
                            <a:srgbClr val="434F54"/>
                          </a:solidFill>
                          <a:effectLst/>
                          <a:latin typeface="typoninesans regular 18"/>
                        </a:rPr>
                        <a:t>USB</a:t>
                      </a:r>
                      <a:br>
                        <a:rPr lang="en-US" dirty="0">
                          <a:solidFill>
                            <a:srgbClr val="434F54"/>
                          </a:solidFill>
                          <a:effectLst/>
                          <a:latin typeface="typoninesans regular 18"/>
                        </a:rPr>
                      </a:br>
                      <a:endParaRPr lang="en-US" dirty="0">
                        <a:solidFill>
                          <a:srgbClr val="434F54"/>
                        </a:solidFill>
                        <a:effectLst/>
                        <a:latin typeface="typoninesans regular 18"/>
                      </a:endParaRPr>
                    </a:p>
                  </a:txBody>
                  <a:tcPr marL="76200" marR="95250" marT="38100" marB="3810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578419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0" y="1917026"/>
          <a:ext cx="12192011" cy="1013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688">
                  <a:extLst>
                    <a:ext uri="{9D8B030D-6E8A-4147-A177-3AD203B41FA5}">
                      <a16:colId xmlns:a16="http://schemas.microsoft.com/office/drawing/2014/main" val="982615914"/>
                    </a:ext>
                  </a:extLst>
                </a:gridCol>
                <a:gridCol w="1300162">
                  <a:extLst>
                    <a:ext uri="{9D8B030D-6E8A-4147-A177-3AD203B41FA5}">
                      <a16:colId xmlns:a16="http://schemas.microsoft.com/office/drawing/2014/main" val="3818749854"/>
                    </a:ext>
                  </a:extLst>
                </a:gridCol>
                <a:gridCol w="2043113">
                  <a:extLst>
                    <a:ext uri="{9D8B030D-6E8A-4147-A177-3AD203B41FA5}">
                      <a16:colId xmlns:a16="http://schemas.microsoft.com/office/drawing/2014/main" val="880082704"/>
                    </a:ext>
                  </a:extLst>
                </a:gridCol>
                <a:gridCol w="942976">
                  <a:extLst>
                    <a:ext uri="{9D8B030D-6E8A-4147-A177-3AD203B41FA5}">
                      <a16:colId xmlns:a16="http://schemas.microsoft.com/office/drawing/2014/main" val="1608862566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70435646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3859629936"/>
                    </a:ext>
                  </a:extLst>
                </a:gridCol>
                <a:gridCol w="1243013">
                  <a:extLst>
                    <a:ext uri="{9D8B030D-6E8A-4147-A177-3AD203B41FA5}">
                      <a16:colId xmlns:a16="http://schemas.microsoft.com/office/drawing/2014/main" val="1642851912"/>
                    </a:ext>
                  </a:extLst>
                </a:gridCol>
                <a:gridCol w="1457326">
                  <a:extLst>
                    <a:ext uri="{9D8B030D-6E8A-4147-A177-3AD203B41FA5}">
                      <a16:colId xmlns:a16="http://schemas.microsoft.com/office/drawing/2014/main" val="1714419290"/>
                    </a:ext>
                  </a:extLst>
                </a:gridCol>
                <a:gridCol w="871534">
                  <a:extLst>
                    <a:ext uri="{9D8B030D-6E8A-4147-A177-3AD203B41FA5}">
                      <a16:colId xmlns:a16="http://schemas.microsoft.com/office/drawing/2014/main" val="3810143782"/>
                    </a:ext>
                  </a:extLst>
                </a:gridCol>
                <a:gridCol w="1133486">
                  <a:extLst>
                    <a:ext uri="{9D8B030D-6E8A-4147-A177-3AD203B41FA5}">
                      <a16:colId xmlns:a16="http://schemas.microsoft.com/office/drawing/2014/main" val="660980746"/>
                    </a:ext>
                  </a:extLst>
                </a:gridCol>
              </a:tblGrid>
              <a:tr h="713759">
                <a:tc>
                  <a:txBody>
                    <a:bodyPr/>
                    <a:lstStyle/>
                    <a:p>
                      <a:pPr rtl="0"/>
                      <a:r>
                        <a:rPr lang="en-US" b="1" u="none" strike="noStrike" dirty="0">
                          <a:solidFill>
                            <a:schemeClr val="tx1"/>
                          </a:solidFill>
                          <a:effectLst/>
                          <a:latin typeface="typoninesans regular 18"/>
                          <a:hlinkClick r:id="rId3"/>
                        </a:rPr>
                        <a:t>Uno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  <a:latin typeface="typoninesans regular 18"/>
                        </a:rPr>
                        <a:t/>
                      </a:r>
                      <a:br>
                        <a:rPr lang="en-US" b="1" dirty="0">
                          <a:solidFill>
                            <a:schemeClr val="tx1"/>
                          </a:solidFill>
                          <a:effectLst/>
                          <a:latin typeface="typoninesans regular 18"/>
                        </a:rPr>
                      </a:br>
                      <a:endParaRPr lang="en-US" b="1" dirty="0">
                        <a:solidFill>
                          <a:schemeClr val="tx1"/>
                        </a:solidFill>
                        <a:effectLst/>
                        <a:latin typeface="typoninesans regular 18"/>
                      </a:endParaRPr>
                    </a:p>
                  </a:txBody>
                  <a:tcPr marL="76200" marR="76200" marT="95250" marB="9525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typoninesans regular 18"/>
                        </a:rPr>
                        <a:t>ATmega328P</a:t>
                      </a:r>
                      <a:br>
                        <a:rPr lang="en-US" dirty="0">
                          <a:solidFill>
                            <a:schemeClr val="tx1"/>
                          </a:solidFill>
                          <a:effectLst/>
                          <a:latin typeface="typoninesans regular 18"/>
                        </a:rPr>
                      </a:br>
                      <a:endParaRPr lang="en-US" dirty="0">
                        <a:solidFill>
                          <a:schemeClr val="tx1"/>
                        </a:solidFill>
                        <a:effectLst/>
                        <a:latin typeface="typoninesans regular 18"/>
                      </a:endParaRPr>
                    </a:p>
                  </a:txBody>
                  <a:tcPr marL="76200" marR="76200" marT="95250" marB="9525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typoninesans regular 18"/>
                        </a:rPr>
                        <a:t>5 V / 7-12 V</a:t>
                      </a:r>
                      <a:br>
                        <a:rPr lang="en-US" dirty="0">
                          <a:solidFill>
                            <a:schemeClr val="tx1"/>
                          </a:solidFill>
                          <a:effectLst/>
                          <a:latin typeface="typoninesans regular 18"/>
                        </a:rPr>
                      </a:br>
                      <a:endParaRPr lang="en-US" dirty="0">
                        <a:solidFill>
                          <a:schemeClr val="tx1"/>
                        </a:solidFill>
                        <a:effectLst/>
                        <a:latin typeface="typoninesans regular 18"/>
                      </a:endParaRPr>
                    </a:p>
                  </a:txBody>
                  <a:tcPr marL="76200" marR="76200" marT="95250" marB="9525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typoninesans regular 18"/>
                        </a:rPr>
                        <a:t>16 MHz</a:t>
                      </a:r>
                      <a:br>
                        <a:rPr lang="en-US" dirty="0">
                          <a:solidFill>
                            <a:schemeClr val="tx1"/>
                          </a:solidFill>
                          <a:effectLst/>
                          <a:latin typeface="typoninesans regular 18"/>
                        </a:rPr>
                      </a:br>
                      <a:endParaRPr lang="en-US" dirty="0">
                        <a:solidFill>
                          <a:schemeClr val="tx1"/>
                        </a:solidFill>
                        <a:effectLst/>
                        <a:latin typeface="typoninesans regular 18"/>
                      </a:endParaRPr>
                    </a:p>
                  </a:txBody>
                  <a:tcPr marL="76200" marR="76200" marT="95250" marB="9525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typoninesans regular 18"/>
                        </a:rPr>
                        <a:t>6/0</a:t>
                      </a:r>
                      <a:br>
                        <a:rPr lang="en-US" dirty="0">
                          <a:solidFill>
                            <a:schemeClr val="tx1"/>
                          </a:solidFill>
                          <a:effectLst/>
                          <a:latin typeface="typoninesans regular 18"/>
                        </a:rPr>
                      </a:br>
                      <a:endParaRPr lang="en-US" dirty="0">
                        <a:solidFill>
                          <a:schemeClr val="tx1"/>
                        </a:solidFill>
                        <a:effectLst/>
                        <a:latin typeface="typoninesans regular 18"/>
                      </a:endParaRPr>
                    </a:p>
                  </a:txBody>
                  <a:tcPr marL="76200" marR="76200" marT="95250" marB="9525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typoninesans regular 18"/>
                        </a:rPr>
                        <a:t>14/6</a:t>
                      </a:r>
                      <a:br>
                        <a:rPr lang="en-US" dirty="0">
                          <a:solidFill>
                            <a:schemeClr val="tx1"/>
                          </a:solidFill>
                          <a:effectLst/>
                          <a:latin typeface="typoninesans regular 18"/>
                        </a:rPr>
                      </a:br>
                      <a:endParaRPr lang="en-US" dirty="0">
                        <a:solidFill>
                          <a:schemeClr val="tx1"/>
                        </a:solidFill>
                        <a:effectLst/>
                        <a:latin typeface="typoninesans regular 18"/>
                      </a:endParaRPr>
                    </a:p>
                  </a:txBody>
                  <a:tcPr marL="76200" marR="76200" marT="95250" marB="9525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typoninesans regular 18"/>
                        </a:rPr>
                        <a:t>1</a:t>
                      </a:r>
                      <a:br>
                        <a:rPr lang="en-US" dirty="0">
                          <a:solidFill>
                            <a:schemeClr val="tx1"/>
                          </a:solidFill>
                          <a:effectLst/>
                          <a:latin typeface="typoninesans regular 18"/>
                        </a:rPr>
                      </a:br>
                      <a:endParaRPr lang="en-US" dirty="0">
                        <a:solidFill>
                          <a:schemeClr val="tx1"/>
                        </a:solidFill>
                        <a:effectLst/>
                        <a:latin typeface="typoninesans regular 18"/>
                      </a:endParaRPr>
                    </a:p>
                  </a:txBody>
                  <a:tcPr marL="76200" marR="76200" marT="95250" marB="9525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typoninesans regular 18"/>
                        </a:rPr>
                        <a:t>2</a:t>
                      </a:r>
                      <a:br>
                        <a:rPr lang="en-US" dirty="0">
                          <a:solidFill>
                            <a:schemeClr val="tx1"/>
                          </a:solidFill>
                          <a:effectLst/>
                          <a:latin typeface="typoninesans regular 18"/>
                        </a:rPr>
                      </a:br>
                      <a:endParaRPr lang="en-US" dirty="0">
                        <a:solidFill>
                          <a:schemeClr val="tx1"/>
                        </a:solidFill>
                        <a:effectLst/>
                        <a:latin typeface="typoninesans regular 18"/>
                      </a:endParaRPr>
                    </a:p>
                  </a:txBody>
                  <a:tcPr marL="76200" marR="76200" marT="95250" marB="9525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typoninesans regular 18"/>
                        </a:rPr>
                        <a:t>32</a:t>
                      </a:r>
                      <a:br>
                        <a:rPr lang="en-US" dirty="0">
                          <a:solidFill>
                            <a:schemeClr val="tx1"/>
                          </a:solidFill>
                          <a:effectLst/>
                          <a:latin typeface="typoninesans regular 18"/>
                        </a:rPr>
                      </a:br>
                      <a:endParaRPr lang="en-US" dirty="0">
                        <a:solidFill>
                          <a:schemeClr val="tx1"/>
                        </a:solidFill>
                        <a:effectLst/>
                        <a:latin typeface="typoninesans regular 18"/>
                      </a:endParaRPr>
                    </a:p>
                  </a:txBody>
                  <a:tcPr marL="76200" marR="76200" marT="95250" marB="9525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yponinesans regular 18"/>
                        </a:rPr>
                        <a:t>Regular</a:t>
                      </a:r>
                    </a:p>
                  </a:txBody>
                  <a:tcPr marL="76200" marR="76200" marT="95250" marB="9525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578419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48" y="4636583"/>
            <a:ext cx="5261317" cy="18697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628" y="4636583"/>
            <a:ext cx="4797083" cy="200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6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5"/>
          </a:solidFill>
          <a:ln>
            <a:solidFill>
              <a:schemeClr val="lt1">
                <a:satMod val="15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 </a:t>
            </a:r>
            <a:r>
              <a:rPr lang="en-US" sz="6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Arduino boards </a:t>
            </a:r>
            <a:endParaRPr lang="en-US" sz="6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650" y="1690913"/>
            <a:ext cx="5056700" cy="425972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reflection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5267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5"/>
          </a:solidFill>
          <a:ln>
            <a:solidFill>
              <a:schemeClr val="lt1">
                <a:satMod val="15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 </a:t>
            </a:r>
            <a:r>
              <a:rPr lang="en-US" sz="6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Arduino Sensor </a:t>
            </a:r>
            <a:endParaRPr lang="en-US" sz="60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5662"/>
            <a:ext cx="12192000" cy="584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52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5"/>
          </a:solidFill>
          <a:ln>
            <a:solidFill>
              <a:schemeClr val="lt1">
                <a:satMod val="15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FUNCTIONS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11000"/>
                    </a14:imgEffect>
                    <a14:imgEffect>
                      <a14:brightnessContrast brigh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9999"/>
            <a:ext cx="12192000" cy="584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19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5"/>
          </a:solidFill>
          <a:ln>
            <a:solidFill>
              <a:schemeClr val="lt1">
                <a:satMod val="15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FUNCTIONS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8885" y="1551520"/>
            <a:ext cx="3131127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pinMode</a:t>
            </a:r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8884" y="3265434"/>
            <a:ext cx="3131127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digitalWrite</a:t>
            </a:r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8883" y="4979348"/>
            <a:ext cx="3131127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delay</a:t>
            </a:r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3545058" y="1494857"/>
            <a:ext cx="3221502" cy="759655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545058" y="4922685"/>
            <a:ext cx="3221502" cy="759655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3545058" y="3208771"/>
            <a:ext cx="3221502" cy="759655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971606" y="1428410"/>
            <a:ext cx="49435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pinMode(</a:t>
            </a:r>
            <a: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12</a:t>
            </a:r>
            <a:r>
              <a:rPr 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 OUTPUT);</a:t>
            </a:r>
            <a:endParaRPr lang="en-US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71606" y="3208771"/>
            <a:ext cx="4876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digitalWrite(</a:t>
            </a:r>
            <a: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12</a:t>
            </a:r>
            <a:r>
              <a:rPr 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 HIGH);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88591" y="4979348"/>
            <a:ext cx="2638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delay(1000);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00886" y="6488668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Open arduino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88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5"/>
          </a:solidFill>
          <a:ln>
            <a:solidFill>
              <a:schemeClr val="lt1">
                <a:satMod val="15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FUNCTIONS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4925" y="1268099"/>
            <a:ext cx="5343525" cy="5016758"/>
          </a:xfrm>
          <a:prstGeom prst="rect">
            <a:avLst/>
          </a:prstGeom>
          <a:solidFill>
            <a:schemeClr val="tx1">
              <a:alpha val="4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 ledPin = 10;</a:t>
            </a:r>
          </a:p>
          <a:p>
            <a:r>
              <a:rPr 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 sensorPin = 12;</a:t>
            </a:r>
          </a:p>
          <a:p>
            <a:r>
              <a:rPr 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void setup()</a:t>
            </a:r>
          </a:p>
          <a:p>
            <a:r>
              <a:rPr 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{</a:t>
            </a:r>
          </a:p>
          <a:p>
            <a:r>
              <a:rPr 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pinMode(ledPin, OUTPUT);      // sets the digital pin as output  </a:t>
            </a:r>
          </a:p>
          <a:p>
            <a:r>
              <a:rPr 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pinMode(sensorPin, INPUT);      // sets the digital pin as input</a:t>
            </a:r>
          </a:p>
          <a:p>
            <a:r>
              <a:rPr 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}</a:t>
            </a:r>
            <a:endParaRPr lang="en-US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374" y="1902460"/>
            <a:ext cx="6479564" cy="3748035"/>
          </a:xfrm>
          <a:prstGeom prst="rect">
            <a:avLst/>
          </a:prstGeom>
          <a:effectLst>
            <a:glow rad="2032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333261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Project With Arduino</a:t>
            </a:r>
            <a:endParaRPr lang="en-US" sz="6000" dirty="0"/>
          </a:p>
        </p:txBody>
      </p:sp>
      <p:sp>
        <p:nvSpPr>
          <p:cNvPr id="4" name="TextBox 3"/>
          <p:cNvSpPr txBox="1"/>
          <p:nvPr/>
        </p:nvSpPr>
        <p:spPr>
          <a:xfrm>
            <a:off x="8908475" y="1861009"/>
            <a:ext cx="3131127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</a:t>
            </a:r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roject</a:t>
            </a:r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02727" y="1861009"/>
            <a:ext cx="3186546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Hardware</a:t>
            </a:r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979" y="1861009"/>
            <a:ext cx="3186546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69442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5"/>
          </a:solidFill>
          <a:ln>
            <a:solidFill>
              <a:schemeClr val="lt1">
                <a:satMod val="15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FUNCTIONS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788604"/>
            <a:ext cx="5593374" cy="2554545"/>
          </a:xfrm>
          <a:prstGeom prst="rect">
            <a:avLst/>
          </a:prstGeom>
          <a:solidFill>
            <a:schemeClr val="tx1">
              <a:alpha val="4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void loop()</a:t>
            </a:r>
          </a:p>
          <a:p>
            <a:r>
              <a:rPr 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{</a:t>
            </a:r>
          </a:p>
          <a:p>
            <a:r>
              <a:rPr 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 // </a:t>
            </a:r>
            <a:r>
              <a:rPr 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digitalWrite( </a:t>
            </a:r>
            <a:r>
              <a:rPr 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pin </a:t>
            </a:r>
            <a:r>
              <a:rPr 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, </a:t>
            </a:r>
            <a:r>
              <a:rPr 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mode </a:t>
            </a:r>
            <a:r>
              <a:rPr 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);</a:t>
            </a:r>
          </a:p>
          <a:p>
            <a:r>
              <a:rPr 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 digitalWrite( 4 , HIGH );</a:t>
            </a:r>
          </a:p>
          <a:p>
            <a:r>
              <a:rPr 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374" y="1902460"/>
            <a:ext cx="6479564" cy="3748035"/>
          </a:xfrm>
          <a:prstGeom prst="rect">
            <a:avLst/>
          </a:prstGeom>
          <a:effectLst>
            <a:glow rad="2032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32946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9567"/>
            <a:ext cx="12192000" cy="1015663"/>
          </a:xfrm>
          <a:prstGeom prst="rect">
            <a:avLst/>
          </a:prstGeom>
          <a:solidFill>
            <a:schemeClr val="accent5"/>
          </a:solidFill>
          <a:ln>
            <a:solidFill>
              <a:schemeClr val="lt1">
                <a:satMod val="15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Project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416166" y="3244334"/>
            <a:ext cx="1298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delay(1000</a:t>
            </a:r>
            <a:r>
              <a:rPr lang="en-US" dirty="0" smtClean="0">
                <a:solidFill>
                  <a:schemeClr val="tx2">
                    <a:lumMod val="10000"/>
                    <a:lumOff val="90000"/>
                  </a:schemeClr>
                </a:solidFill>
              </a:rPr>
              <a:t>)</a:t>
            </a:r>
            <a:endParaRPr lang="en-US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20" name="Record_2020_04_18_13_23_11_93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52712" y="1678712"/>
            <a:ext cx="6477000" cy="3300186"/>
          </a:xfrm>
          <a:prstGeom prst="rect">
            <a:avLst/>
          </a:prstGeom>
          <a:effectLst>
            <a:glow rad="266700">
              <a:schemeClr val="bg1"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relaxedInset"/>
          </a:sp3d>
        </p:spPr>
      </p:pic>
    </p:spTree>
    <p:extLst>
      <p:ext uri="{BB962C8B-B14F-4D97-AF65-F5344CB8AC3E}">
        <p14:creationId xmlns:p14="http://schemas.microsoft.com/office/powerpoint/2010/main" val="22478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5"/>
          </a:solidFill>
          <a:ln>
            <a:solidFill>
              <a:schemeClr val="lt1">
                <a:satMod val="15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 </a:t>
            </a:r>
            <a:r>
              <a:rPr lang="en-US" sz="6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Project</a:t>
            </a:r>
            <a:endParaRPr lang="en-US" sz="60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895454" y="1395490"/>
            <a:ext cx="5010590" cy="4832092"/>
          </a:xfrm>
          <a:prstGeom prst="rect">
            <a:avLst/>
          </a:prstGeom>
          <a:solidFill>
            <a:schemeClr val="accent2">
              <a:alpha val="2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void setup()</a:t>
            </a:r>
          </a:p>
          <a:p>
            <a:r>
              <a:rPr lang="en-US" sz="2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{</a:t>
            </a:r>
          </a:p>
          <a:p>
            <a:r>
              <a:rPr lang="en-US" sz="2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pinMode(9, OUTPUT);</a:t>
            </a:r>
          </a:p>
          <a:p>
            <a:r>
              <a:rPr lang="en-US" sz="2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}</a:t>
            </a:r>
          </a:p>
          <a:p>
            <a:r>
              <a:rPr lang="en-US" sz="2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void loop()</a:t>
            </a:r>
          </a:p>
          <a:p>
            <a:r>
              <a:rPr lang="en-US" sz="2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{</a:t>
            </a:r>
          </a:p>
          <a:p>
            <a:r>
              <a:rPr lang="en-US" sz="2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 digitalWrite(9, HIGH);  // ON</a:t>
            </a:r>
          </a:p>
          <a:p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sz="2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delay(1000);</a:t>
            </a:r>
          </a:p>
          <a:p>
            <a:r>
              <a:rPr lang="en-US" sz="2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digitalWrite(9, LOW);  // OFF</a:t>
            </a:r>
          </a:p>
          <a:p>
            <a:r>
              <a:rPr lang="en-US" sz="2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delay(1000);</a:t>
            </a:r>
          </a:p>
          <a:p>
            <a:r>
              <a:rPr lang="en-US" sz="2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} </a:t>
            </a:r>
            <a:endParaRPr lang="en-US" sz="2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85834" y="2534973"/>
            <a:ext cx="3085661" cy="2246769"/>
          </a:xfrm>
          <a:prstGeom prst="rect">
            <a:avLst/>
          </a:prstGeom>
          <a:solidFill>
            <a:schemeClr val="accent2">
              <a:alpha val="28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LED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Arduino uno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Wires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Breadboard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85834" y="2011753"/>
            <a:ext cx="3085661" cy="523220"/>
          </a:xfrm>
          <a:prstGeom prst="rect">
            <a:avLst/>
          </a:prstGeom>
          <a:solidFill>
            <a:schemeClr val="accent2">
              <a:alpha val="2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You will need :</a:t>
            </a:r>
            <a:endParaRPr lang="en-US" sz="2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9427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9567"/>
            <a:ext cx="12192000" cy="1015663"/>
          </a:xfrm>
          <a:prstGeom prst="rect">
            <a:avLst/>
          </a:prstGeom>
          <a:solidFill>
            <a:schemeClr val="accent5"/>
          </a:solidFill>
          <a:ln>
            <a:solidFill>
              <a:schemeClr val="lt1">
                <a:satMod val="15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Project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416166" y="3244334"/>
            <a:ext cx="1298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delay(1000</a:t>
            </a:r>
            <a:r>
              <a:rPr lang="en-US" dirty="0" smtClean="0">
                <a:solidFill>
                  <a:schemeClr val="tx2">
                    <a:lumMod val="10000"/>
                    <a:lumOff val="90000"/>
                  </a:schemeClr>
                </a:solidFill>
              </a:rPr>
              <a:t>)</a:t>
            </a:r>
            <a:endParaRPr lang="en-US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20" name="Record_2020_04_18_13_23_11_93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52712" y="1678712"/>
            <a:ext cx="6477000" cy="330018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</p:pic>
    </p:spTree>
    <p:extLst>
      <p:ext uri="{BB962C8B-B14F-4D97-AF65-F5344CB8AC3E}">
        <p14:creationId xmlns:p14="http://schemas.microsoft.com/office/powerpoint/2010/main" val="206388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9567"/>
            <a:ext cx="12192000" cy="1015663"/>
          </a:xfrm>
          <a:prstGeom prst="rect">
            <a:avLst/>
          </a:prstGeom>
          <a:solidFill>
            <a:schemeClr val="accent5"/>
          </a:solidFill>
          <a:ln>
            <a:solidFill>
              <a:schemeClr val="lt1">
                <a:satMod val="15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P</a:t>
            </a:r>
            <a:r>
              <a:rPr lang="en-US" sz="6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roject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845" y="1397577"/>
            <a:ext cx="6867619" cy="4546023"/>
          </a:xfrm>
          <a:prstGeom prst="rect">
            <a:avLst/>
          </a:prstGeom>
          <a:effectLst>
            <a:glow rad="127000">
              <a:schemeClr val="bg1">
                <a:alpha val="92000"/>
              </a:schemeClr>
            </a:glow>
          </a:effectLst>
          <a:scene3d>
            <a:camera prst="orthographicFront">
              <a:rot lat="20099998" lon="0" rev="0"/>
            </a:camera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385707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9567"/>
            <a:ext cx="12192000" cy="1015663"/>
          </a:xfrm>
          <a:prstGeom prst="rect">
            <a:avLst/>
          </a:prstGeom>
          <a:solidFill>
            <a:schemeClr val="accent5"/>
          </a:solidFill>
          <a:ln>
            <a:solidFill>
              <a:schemeClr val="lt1">
                <a:satMod val="15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P</a:t>
            </a:r>
            <a:r>
              <a:rPr lang="en-US" sz="6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roject</a:t>
            </a:r>
          </a:p>
        </p:txBody>
      </p:sp>
      <p:pic>
        <p:nvPicPr>
          <p:cNvPr id="6" name="animation.gif (2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lum contrast="6000"/>
          </a:blip>
          <a:stretch>
            <a:fillRect/>
          </a:stretch>
        </p:blipFill>
        <p:spPr>
          <a:xfrm>
            <a:off x="3104861" y="1742662"/>
            <a:ext cx="5982277" cy="370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3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9567"/>
            <a:ext cx="12192000" cy="1015663"/>
          </a:xfrm>
          <a:prstGeom prst="rect">
            <a:avLst/>
          </a:prstGeom>
          <a:solidFill>
            <a:schemeClr val="accent5"/>
          </a:solidFill>
          <a:ln>
            <a:solidFill>
              <a:schemeClr val="lt1">
                <a:satMod val="15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Project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416166" y="3244334"/>
            <a:ext cx="1298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delay(1000</a:t>
            </a:r>
            <a:r>
              <a:rPr lang="en-US" dirty="0" smtClean="0">
                <a:solidFill>
                  <a:schemeClr val="tx2">
                    <a:lumMod val="10000"/>
                    <a:lumOff val="90000"/>
                  </a:schemeClr>
                </a:solidFill>
              </a:rPr>
              <a:t>)</a:t>
            </a:r>
            <a:endParaRPr lang="en-US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523883" y="1427470"/>
            <a:ext cx="4478216" cy="5139869"/>
          </a:xfrm>
          <a:prstGeom prst="rect">
            <a:avLst/>
          </a:prstGeom>
          <a:solidFill>
            <a:schemeClr val="accent2">
              <a:alpha val="28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#include &lt;Servo.h&gt;</a:t>
            </a:r>
          </a:p>
          <a:p>
            <a:endParaRPr lang="en-US" sz="2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Servo myservo; </a:t>
            </a:r>
          </a:p>
          <a:p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int pos = </a:t>
            </a:r>
            <a:r>
              <a:rPr lang="en-US" sz="2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90;   </a:t>
            </a:r>
            <a:endParaRPr lang="en-US" sz="2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void setup() {</a:t>
            </a:r>
          </a:p>
          <a:p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 myservo.attach(9);  </a:t>
            </a:r>
          </a:p>
          <a:p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}</a:t>
            </a:r>
          </a:p>
          <a:p>
            <a:endParaRPr lang="en-US" sz="2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void loop() {</a:t>
            </a:r>
          </a:p>
          <a:p>
            <a:r>
              <a:rPr lang="en-US" sz="2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myservo.write(pos</a:t>
            </a:r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);              </a:t>
            </a:r>
          </a:p>
          <a:p>
            <a:r>
              <a:rPr lang="en-US" sz="2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}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002099" y="3335684"/>
            <a:ext cx="2082078" cy="1323439"/>
          </a:xfrm>
          <a:prstGeom prst="rect">
            <a:avLst/>
          </a:prstGeom>
          <a:solidFill>
            <a:schemeClr val="accent2">
              <a:alpha val="28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 will need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Arduino Uno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Servo Motor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animation.gif (2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7839" y="3501123"/>
            <a:ext cx="3903650" cy="241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2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9567"/>
            <a:ext cx="12192000" cy="1015663"/>
          </a:xfrm>
          <a:prstGeom prst="rect">
            <a:avLst/>
          </a:prstGeom>
          <a:solidFill>
            <a:schemeClr val="accent5"/>
          </a:solidFill>
          <a:ln>
            <a:solidFill>
              <a:schemeClr val="lt1">
                <a:satMod val="15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Project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416166" y="3244334"/>
            <a:ext cx="1298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delay(1000</a:t>
            </a:r>
            <a:r>
              <a:rPr lang="en-US" dirty="0" smtClean="0">
                <a:solidFill>
                  <a:schemeClr val="tx2">
                    <a:lumMod val="10000"/>
                    <a:lumOff val="90000"/>
                  </a:schemeClr>
                </a:solidFill>
              </a:rPr>
              <a:t>)</a:t>
            </a:r>
            <a:endParaRPr lang="en-US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631706" y="979318"/>
            <a:ext cx="4478216" cy="5940088"/>
          </a:xfrm>
          <a:prstGeom prst="rect">
            <a:avLst/>
          </a:prstGeom>
          <a:solidFill>
            <a:schemeClr val="accent2">
              <a:alpha val="28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#include &lt;Servo.h&gt;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Servo myservo; </a:t>
            </a: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 pos = 0;   </a:t>
            </a: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void setup() {</a:t>
            </a: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myservo.attach(9);  </a:t>
            </a: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}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void loop() {</a:t>
            </a: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for (pos = 0; pos &lt;= 180; pos += 1) {</a:t>
            </a: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myservo.write(pos);              </a:t>
            </a: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delay(15);                      </a:t>
            </a: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}</a:t>
            </a: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for (pos = 180; pos &gt;= 0; pos -= 1) { </a:t>
            </a: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myservo.write(pos);              </a:t>
            </a: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delay(15);                      </a:t>
            </a: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}</a:t>
            </a:r>
          </a:p>
          <a:p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}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109922" y="979318"/>
            <a:ext cx="2082078" cy="1323439"/>
          </a:xfrm>
          <a:prstGeom prst="rect">
            <a:avLst/>
          </a:prstGeom>
          <a:solidFill>
            <a:schemeClr val="accent2">
              <a:alpha val="28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 will need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Arduino Uno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Servo Motor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animation.gif (2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7839" y="3501123"/>
            <a:ext cx="3903650" cy="241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716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9567"/>
            <a:ext cx="12192000" cy="1015663"/>
          </a:xfrm>
          <a:prstGeom prst="rect">
            <a:avLst/>
          </a:prstGeom>
          <a:solidFill>
            <a:schemeClr val="accent5"/>
          </a:solidFill>
          <a:ln>
            <a:solidFill>
              <a:schemeClr val="lt1">
                <a:satMod val="15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Project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09197" y="3082603"/>
            <a:ext cx="5861904" cy="168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57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9567"/>
            <a:ext cx="12192000" cy="1015663"/>
          </a:xfrm>
          <a:prstGeom prst="rect">
            <a:avLst/>
          </a:prstGeom>
          <a:solidFill>
            <a:schemeClr val="accent5"/>
          </a:solidFill>
          <a:ln>
            <a:solidFill>
              <a:schemeClr val="lt1">
                <a:satMod val="15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Project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28" y="1519311"/>
            <a:ext cx="6790858" cy="414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99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Project With Arduino</a:t>
            </a:r>
            <a:endParaRPr lang="en-US" sz="6000" dirty="0"/>
          </a:p>
        </p:txBody>
      </p:sp>
      <p:sp>
        <p:nvSpPr>
          <p:cNvPr id="4" name="TextBox 3"/>
          <p:cNvSpPr txBox="1"/>
          <p:nvPr/>
        </p:nvSpPr>
        <p:spPr>
          <a:xfrm>
            <a:off x="8908475" y="1861009"/>
            <a:ext cx="3131127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Project</a:t>
            </a:r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02727" y="1861009"/>
            <a:ext cx="3186546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Hardware</a:t>
            </a:r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979" y="1861009"/>
            <a:ext cx="3186546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Software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980" y="2716983"/>
            <a:ext cx="3186546" cy="3477875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Arduino 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…..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6728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9567"/>
            <a:ext cx="12192000" cy="1015663"/>
          </a:xfrm>
          <a:prstGeom prst="rect">
            <a:avLst/>
          </a:prstGeom>
          <a:solidFill>
            <a:schemeClr val="accent5"/>
          </a:solidFill>
          <a:ln>
            <a:solidFill>
              <a:schemeClr val="lt1">
                <a:satMod val="15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Project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289" y="2438546"/>
            <a:ext cx="2635421" cy="2635421"/>
          </a:xfrm>
          <a:prstGeom prst="rect">
            <a:avLst/>
          </a:prstGeom>
          <a:effectLst>
            <a:glow rad="17145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5455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9567"/>
            <a:ext cx="12192000" cy="1015663"/>
          </a:xfrm>
          <a:prstGeom prst="rect">
            <a:avLst/>
          </a:prstGeom>
          <a:solidFill>
            <a:schemeClr val="accent5"/>
          </a:solidFill>
          <a:ln>
            <a:solidFill>
              <a:schemeClr val="lt1">
                <a:satMod val="15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Project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28433" y="993386"/>
            <a:ext cx="6263567" cy="6001643"/>
          </a:xfrm>
          <a:prstGeom prst="rect">
            <a:avLst/>
          </a:prstGeom>
          <a:solidFill>
            <a:schemeClr val="accent2">
              <a:alpha val="2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i</a:t>
            </a:r>
            <a:r>
              <a:rPr lang="en-US" sz="2400" dirty="0" smtClean="0"/>
              <a:t>nt led = 11 ;</a:t>
            </a:r>
          </a:p>
          <a:p>
            <a:r>
              <a:rPr lang="en-US" sz="2400" dirty="0"/>
              <a:t>i</a:t>
            </a:r>
            <a:r>
              <a:rPr lang="en-US" sz="2400" dirty="0" smtClean="0"/>
              <a:t>nt button = 5;</a:t>
            </a:r>
          </a:p>
          <a:p>
            <a:endParaRPr lang="en-US" sz="2400" dirty="0"/>
          </a:p>
          <a:p>
            <a:r>
              <a:rPr lang="en-US" sz="2400" dirty="0"/>
              <a:t>v</a:t>
            </a:r>
            <a:r>
              <a:rPr lang="en-US" sz="2400" dirty="0" smtClean="0"/>
              <a:t>oid setup ( ) {</a:t>
            </a:r>
          </a:p>
          <a:p>
            <a:r>
              <a:rPr lang="en-US" sz="2400" dirty="0" smtClean="0"/>
              <a:t>pinMode(led , OUTPUT);</a:t>
            </a:r>
          </a:p>
          <a:p>
            <a:r>
              <a:rPr lang="en-US" sz="2400" dirty="0" smtClean="0"/>
              <a:t>pinMode(button ,  INPUT);</a:t>
            </a:r>
          </a:p>
          <a:p>
            <a:r>
              <a:rPr lang="en-US" sz="2400" dirty="0" smtClean="0"/>
              <a:t>}</a:t>
            </a:r>
          </a:p>
          <a:p>
            <a:endParaRPr lang="en-US" sz="2400" dirty="0"/>
          </a:p>
          <a:p>
            <a:r>
              <a:rPr lang="en-US" sz="2400" dirty="0" smtClean="0"/>
              <a:t>Void loop ( ) {</a:t>
            </a:r>
          </a:p>
          <a:p>
            <a:r>
              <a:rPr lang="en-US" sz="2400" dirty="0"/>
              <a:t>i</a:t>
            </a:r>
            <a:r>
              <a:rPr lang="en-US" sz="2400" dirty="0" smtClean="0"/>
              <a:t>f (digitalRead(button)==HIGH) {</a:t>
            </a:r>
          </a:p>
          <a:p>
            <a:r>
              <a:rPr lang="en-US" sz="2400" dirty="0" smtClean="0"/>
              <a:t>digitalWrite(led , HIGH);</a:t>
            </a:r>
            <a:endParaRPr lang="en-US" sz="2400" dirty="0"/>
          </a:p>
          <a:p>
            <a:r>
              <a:rPr lang="en-US" sz="2400" dirty="0" smtClean="0"/>
              <a:t>}</a:t>
            </a:r>
          </a:p>
          <a:p>
            <a:r>
              <a:rPr lang="en-US" sz="2400" dirty="0"/>
              <a:t>e</a:t>
            </a:r>
            <a:r>
              <a:rPr lang="en-US" sz="2400" dirty="0" smtClean="0"/>
              <a:t>lse { digitalWrite(led </a:t>
            </a:r>
            <a:r>
              <a:rPr lang="en-US" sz="2400" dirty="0"/>
              <a:t>, </a:t>
            </a:r>
            <a:r>
              <a:rPr lang="en-US" sz="2400" dirty="0" smtClean="0"/>
              <a:t>LOW); }</a:t>
            </a:r>
          </a:p>
          <a:p>
            <a:r>
              <a:rPr lang="en-US" sz="2400" dirty="0" smtClean="0"/>
              <a:t>}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087462" y="3439039"/>
            <a:ext cx="2654544" cy="2308324"/>
          </a:xfrm>
          <a:prstGeom prst="rect">
            <a:avLst/>
          </a:prstGeom>
          <a:solidFill>
            <a:schemeClr val="accent2">
              <a:alpha val="2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You will need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Arduino Uno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Breadboard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Wires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LED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PushButton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9098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9567"/>
            <a:ext cx="12192000" cy="1015663"/>
          </a:xfrm>
          <a:prstGeom prst="rect">
            <a:avLst/>
          </a:prstGeom>
          <a:solidFill>
            <a:schemeClr val="accent5"/>
          </a:solidFill>
          <a:ln>
            <a:solidFill>
              <a:schemeClr val="lt1">
                <a:satMod val="15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Project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93075" y="-194784"/>
            <a:ext cx="5861905" cy="824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8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Project With Arduino</a:t>
            </a:r>
            <a:endParaRPr lang="en-US" sz="6000" dirty="0"/>
          </a:p>
        </p:txBody>
      </p:sp>
      <p:sp>
        <p:nvSpPr>
          <p:cNvPr id="4" name="TextBox 3"/>
          <p:cNvSpPr txBox="1"/>
          <p:nvPr/>
        </p:nvSpPr>
        <p:spPr>
          <a:xfrm>
            <a:off x="8908475" y="1861009"/>
            <a:ext cx="3131127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Project</a:t>
            </a:r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02727" y="1861009"/>
            <a:ext cx="3186546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Hardware</a:t>
            </a:r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979" y="1861009"/>
            <a:ext cx="3186546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Software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980" y="2716983"/>
            <a:ext cx="3186546" cy="3477875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Arduino 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…..</a:t>
            </a:r>
            <a:endParaRPr lang="en-US" sz="4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02727" y="2716983"/>
            <a:ext cx="3186546" cy="3754874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Arduino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Motor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Servo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…..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2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Project With Arduino</a:t>
            </a:r>
            <a:endParaRPr lang="en-US" sz="6000" dirty="0"/>
          </a:p>
        </p:txBody>
      </p:sp>
      <p:sp>
        <p:nvSpPr>
          <p:cNvPr id="4" name="TextBox 3"/>
          <p:cNvSpPr txBox="1"/>
          <p:nvPr/>
        </p:nvSpPr>
        <p:spPr>
          <a:xfrm>
            <a:off x="8908475" y="1861009"/>
            <a:ext cx="3131127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Project</a:t>
            </a:r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02727" y="1861009"/>
            <a:ext cx="3186546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Hardware</a:t>
            </a:r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979" y="1861009"/>
            <a:ext cx="3186546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Software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980" y="2716983"/>
            <a:ext cx="3186546" cy="3477875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Arduino 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…..</a:t>
            </a:r>
            <a:endParaRPr lang="en-US" sz="4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02727" y="2716983"/>
            <a:ext cx="3186546" cy="3754874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Arduino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Motor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Servo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…..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880765" y="2716983"/>
            <a:ext cx="3186546" cy="1723549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Project Building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86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5"/>
          </a:solidFill>
          <a:ln>
            <a:solidFill>
              <a:schemeClr val="lt1">
                <a:satMod val="15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Software</a:t>
            </a:r>
            <a:endParaRPr lang="en-US" sz="6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305804" y="3298195"/>
            <a:ext cx="360015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Types variable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char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float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4401" y="3298195"/>
            <a:ext cx="6508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Type   var_name  =   data </a:t>
            </a:r>
            <a:r>
              <a:rPr 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:</a:t>
            </a:r>
            <a:endParaRPr lang="en-US" sz="4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4400" y="3976723"/>
            <a:ext cx="6480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int   number   =   12120  ;</a:t>
            </a:r>
            <a:endParaRPr lang="en-US" sz="4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14401" y="4684609"/>
            <a:ext cx="6508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float   num_Float  =   12 . 5  ;</a:t>
            </a:r>
            <a:endParaRPr lang="en-US" sz="4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4400" y="5392495"/>
            <a:ext cx="6508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char </a:t>
            </a:r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_char </a:t>
            </a:r>
            <a:r>
              <a:rPr 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=   </a:t>
            </a:r>
            <a:r>
              <a:rPr 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‘A’ ;</a:t>
            </a:r>
            <a:endParaRPr lang="en-US" sz="4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031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Software</a:t>
            </a:r>
            <a:endParaRPr lang="en-US" sz="6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0" y="1015663"/>
            <a:ext cx="5027296" cy="3785652"/>
          </a:xfrm>
          <a:prstGeom prst="rect">
            <a:avLst/>
          </a:prstGeom>
          <a:solidFill>
            <a:schemeClr val="tx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Type myfunction ( )  </a:t>
            </a:r>
          </a:p>
          <a:p>
            <a:r>
              <a:rPr 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{</a:t>
            </a:r>
          </a:p>
          <a:p>
            <a:endParaRPr lang="en-US" sz="4000" b="1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r>
              <a:rPr 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// my code ….</a:t>
            </a:r>
            <a:endParaRPr lang="en-US" sz="4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endParaRPr lang="en-US" sz="4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r>
              <a:rPr 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27296" y="1015663"/>
            <a:ext cx="7164704" cy="3785652"/>
          </a:xfrm>
          <a:prstGeom prst="rect">
            <a:avLst/>
          </a:prstGeom>
          <a:solidFill>
            <a:schemeClr val="tx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int main ( )  {</a:t>
            </a:r>
          </a:p>
          <a:p>
            <a:endParaRPr lang="en-US" sz="4000" b="1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r>
              <a:rPr 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int  number = 12 ;</a:t>
            </a:r>
          </a:p>
          <a:p>
            <a:r>
              <a:rPr 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cout&lt;&lt; “number is ”&lt;&lt;number; </a:t>
            </a:r>
            <a:endParaRPr lang="en-US" sz="4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endParaRPr lang="en-US" sz="4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r>
              <a:rPr 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}</a:t>
            </a:r>
          </a:p>
        </p:txBody>
      </p:sp>
      <p:sp>
        <p:nvSpPr>
          <p:cNvPr id="2" name="Rectangle 1"/>
          <p:cNvSpPr/>
          <p:nvPr/>
        </p:nvSpPr>
        <p:spPr>
          <a:xfrm>
            <a:off x="4953954" y="1015663"/>
            <a:ext cx="146684" cy="58423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7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Software</a:t>
            </a:r>
            <a:endParaRPr lang="en-US" sz="6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49946" y="1077609"/>
            <a:ext cx="326884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</a:t>
            </a:r>
            <a:r>
              <a:rPr 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 ( true)  </a:t>
            </a:r>
          </a:p>
          <a:p>
            <a:r>
              <a:rPr 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{</a:t>
            </a:r>
          </a:p>
          <a:p>
            <a:r>
              <a:rPr 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// my code ….</a:t>
            </a:r>
            <a:endParaRPr lang="en-US" sz="4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r>
              <a:rPr 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61690" y="1077609"/>
            <a:ext cx="4262705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</a:t>
            </a:r>
            <a:r>
              <a:rPr 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 ( number == 12) {</a:t>
            </a:r>
          </a:p>
          <a:p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</a:t>
            </a:r>
            <a:r>
              <a:rPr 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out&lt;&lt; “true” ;</a:t>
            </a:r>
          </a:p>
          <a:p>
            <a:r>
              <a:rPr 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}</a:t>
            </a:r>
          </a:p>
          <a:p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</a:t>
            </a:r>
            <a:r>
              <a:rPr 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lse</a:t>
            </a:r>
          </a:p>
          <a:p>
            <a:r>
              <a:rPr 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{</a:t>
            </a:r>
          </a:p>
          <a:p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</a:t>
            </a:r>
            <a:r>
              <a:rPr 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out&lt;&lt;“false” ;</a:t>
            </a:r>
          </a:p>
          <a:p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}</a:t>
            </a:r>
            <a:endParaRPr lang="en-US" sz="4000" b="1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18790" y="1015662"/>
            <a:ext cx="146684" cy="58423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9946" y="3694100"/>
            <a:ext cx="326884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</a:t>
            </a:r>
            <a:r>
              <a:rPr 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 ( false)  </a:t>
            </a:r>
          </a:p>
          <a:p>
            <a:r>
              <a:rPr 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{</a:t>
            </a:r>
          </a:p>
          <a:p>
            <a:r>
              <a:rPr 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// my code ….</a:t>
            </a:r>
            <a:endParaRPr lang="en-US" sz="4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r>
              <a:rPr 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}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147269" y="1015662"/>
            <a:ext cx="146684" cy="58423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293953" y="1015661"/>
            <a:ext cx="3840026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</a:t>
            </a:r>
            <a:r>
              <a:rPr 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 ( var == 12) {</a:t>
            </a:r>
          </a:p>
          <a:p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</a:t>
            </a:r>
            <a:r>
              <a:rPr 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out&lt;&lt; 1 ;</a:t>
            </a:r>
          </a:p>
          <a:p>
            <a:r>
              <a:rPr 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}</a:t>
            </a:r>
          </a:p>
          <a:p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</a:t>
            </a:r>
            <a:r>
              <a:rPr 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 else (var == 10)</a:t>
            </a:r>
          </a:p>
          <a:p>
            <a:r>
              <a:rPr 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{</a:t>
            </a:r>
          </a:p>
          <a:p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</a:t>
            </a:r>
            <a:r>
              <a:rPr 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out&lt;&lt; 2 ;</a:t>
            </a:r>
          </a:p>
          <a:p>
            <a:r>
              <a:rPr 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}</a:t>
            </a:r>
          </a:p>
          <a:p>
            <a:r>
              <a:rPr 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else {</a:t>
            </a:r>
          </a:p>
          <a:p>
            <a:r>
              <a:rPr 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cout&lt;&lt; 3 ;  }</a:t>
            </a:r>
          </a:p>
          <a:p>
            <a:endParaRPr lang="en-US" sz="4000" b="1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5660"/>
            <a:ext cx="12192000" cy="584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49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Software</a:t>
            </a:r>
            <a:endParaRPr lang="en-US" sz="6000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162" y="1894893"/>
            <a:ext cx="6027874" cy="3633710"/>
          </a:xfrm>
          <a:prstGeom prst="rect">
            <a:avLst/>
          </a:prstGeom>
          <a:effectLst>
            <a:glow rad="8128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280589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07151B"/>
      </a:dk2>
      <a:lt2>
        <a:srgbClr val="F2F3F3"/>
      </a:lt2>
      <a:accent1>
        <a:srgbClr val="1C546B"/>
      </a:accent1>
      <a:accent2>
        <a:srgbClr val="606968"/>
      </a:accent2>
      <a:accent3>
        <a:srgbClr val="8D8D35"/>
      </a:accent3>
      <a:accent4>
        <a:srgbClr val="D9A142"/>
      </a:accent4>
      <a:accent5>
        <a:srgbClr val="C47023"/>
      </a:accent5>
      <a:accent6>
        <a:srgbClr val="754D64"/>
      </a:accent6>
      <a:hlink>
        <a:srgbClr val="417E93"/>
      </a:hlink>
      <a:folHlink>
        <a:srgbClr val="A76D89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12434FFF-CE4A-40FC-99FF-CA1400F2E6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TM10001104[[fn=Feathered]]</Template>
  <TotalTime>5745</TotalTime>
  <Words>693</Words>
  <Application>Microsoft Office PowerPoint</Application>
  <PresentationFormat>Widescreen</PresentationFormat>
  <Paragraphs>264</Paragraphs>
  <Slides>32</Slides>
  <Notes>12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Century Schoolbook</vt:lpstr>
      <vt:lpstr>Corbel</vt:lpstr>
      <vt:lpstr>typoninesans regular 18</vt:lpstr>
      <vt:lpstr>Headlines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</dc:creator>
  <cp:lastModifiedBy>LE</cp:lastModifiedBy>
  <cp:revision>166</cp:revision>
  <dcterms:created xsi:type="dcterms:W3CDTF">2020-04-18T16:32:34Z</dcterms:created>
  <dcterms:modified xsi:type="dcterms:W3CDTF">2020-05-04T10:28:40Z</dcterms:modified>
</cp:coreProperties>
</file>